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7" r:id="rId1"/>
  </p:sldMasterIdLst>
  <p:notesMasterIdLst>
    <p:notesMasterId r:id="rId40"/>
  </p:notesMasterIdLst>
  <p:sldIdLst>
    <p:sldId id="259" r:id="rId2"/>
    <p:sldId id="260" r:id="rId3"/>
    <p:sldId id="269" r:id="rId4"/>
    <p:sldId id="268" r:id="rId5"/>
    <p:sldId id="262" r:id="rId6"/>
    <p:sldId id="263" r:id="rId7"/>
    <p:sldId id="264" r:id="rId8"/>
    <p:sldId id="266" r:id="rId9"/>
    <p:sldId id="271" r:id="rId10"/>
    <p:sldId id="272" r:id="rId11"/>
    <p:sldId id="318" r:id="rId12"/>
    <p:sldId id="319" r:id="rId13"/>
    <p:sldId id="276" r:id="rId14"/>
    <p:sldId id="270" r:id="rId15"/>
    <p:sldId id="299" r:id="rId16"/>
    <p:sldId id="304" r:id="rId17"/>
    <p:sldId id="303" r:id="rId18"/>
    <p:sldId id="305" r:id="rId19"/>
    <p:sldId id="324" r:id="rId20"/>
    <p:sldId id="325" r:id="rId21"/>
    <p:sldId id="326" r:id="rId22"/>
    <p:sldId id="309" r:id="rId23"/>
    <p:sldId id="320" r:id="rId24"/>
    <p:sldId id="279" r:id="rId25"/>
    <p:sldId id="322" r:id="rId26"/>
    <p:sldId id="323" r:id="rId27"/>
    <p:sldId id="321" r:id="rId28"/>
    <p:sldId id="314" r:id="rId29"/>
    <p:sldId id="287" r:id="rId30"/>
    <p:sldId id="288" r:id="rId31"/>
    <p:sldId id="308" r:id="rId32"/>
    <p:sldId id="290" r:id="rId33"/>
    <p:sldId id="316" r:id="rId34"/>
    <p:sldId id="317" r:id="rId35"/>
    <p:sldId id="293" r:id="rId36"/>
    <p:sldId id="294" r:id="rId37"/>
    <p:sldId id="297" r:id="rId38"/>
    <p:sldId id="298" r:id="rId3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F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45" autoAdjust="0"/>
    <p:restoredTop sz="86444" autoAdjust="0"/>
  </p:normalViewPr>
  <p:slideViewPr>
    <p:cSldViewPr snapToGrid="0" snapToObjects="1">
      <p:cViewPr varScale="1">
        <p:scale>
          <a:sx n="83" d="100"/>
          <a:sy n="83" d="100"/>
        </p:scale>
        <p:origin x="15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9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6E982D-E5D7-2A47-A1AE-8D7683CB0952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0318EB-E1A8-2442-BE1C-04F6252EF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9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17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18EB-E1A8-2442-BE1C-04F6252EF58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71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18EB-E1A8-2442-BE1C-04F6252EF5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7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1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80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982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5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17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00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99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1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3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36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3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F949-B720-4B74-BE3E-D1E12D52A35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8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49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86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9334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70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4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5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3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79F-38E3-4B48-92D2-44F0DD5CD5B6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7CFD-FA2D-474C-A0F0-A71BBE5A3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79F-38E3-4B48-92D2-44F0DD5CD5B6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7CFD-FA2D-474C-A0F0-A71BBE5A3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535D-A48A-412B-9B77-AA5956215542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D385-74EB-4556-9F4B-445306D50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1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585535D-A48A-412B-9B77-AA595621554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11/10/19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914400"/>
            <a:fld id="{53C5D385-74EB-4556-9F4B-445306D5016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5400" y="3168752"/>
            <a:ext cx="6740242" cy="1415948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Annual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4838700"/>
            <a:ext cx="5930685" cy="121920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November 10,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791" y="939268"/>
            <a:ext cx="3852418" cy="222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5135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ea typeface="ＭＳ Ｐゴシック" panose="020B0600070205080204" pitchFamily="34" charset="-128"/>
              </a:rPr>
              <a:t>FY2019 Financial Review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56080"/>
            <a:ext cx="8361336" cy="438912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Vanguard Investment Performance</a:t>
            </a:r>
          </a:p>
          <a:p>
            <a:pPr marL="914400" lvl="1" indent="-4508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+mj-lt"/>
              </a:rPr>
              <a:t>Annualized Return (7/1/18 – 6/30/19) </a:t>
            </a:r>
            <a:br>
              <a:rPr lang="en-US" altLang="en-US" sz="2800" dirty="0">
                <a:latin typeface="+mj-lt"/>
              </a:rPr>
            </a:br>
            <a:r>
              <a:rPr lang="en-US" altLang="en-US" sz="2800" dirty="0">
                <a:latin typeface="+mj-lt"/>
              </a:rPr>
              <a:t>of +10.0% (previous year +8.9%)</a:t>
            </a:r>
          </a:p>
          <a:p>
            <a:pPr marL="914400" lvl="1" indent="-4508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+mj-lt"/>
              </a:rPr>
              <a:t>Index Returns: DOW + 9.6%; S&amp;P + 8.2%</a:t>
            </a:r>
          </a:p>
          <a:p>
            <a:pPr marL="914400" lvl="1" indent="-4508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+mj-lt"/>
              </a:rPr>
              <a:t>Asset Diversification &amp; Low Management Fees</a:t>
            </a:r>
          </a:p>
          <a:p>
            <a:pPr eaLnBrk="1" hangingPunct="1"/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Total Net Assets at June 30, 2019  $1,921,300</a:t>
            </a:r>
          </a:p>
          <a:p>
            <a:pPr eaLnBrk="1" hangingPunct="1"/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Vanguard annual return since inception + 9.0%</a:t>
            </a:r>
          </a:p>
        </p:txBody>
      </p:sp>
    </p:spTree>
    <p:extLst>
      <p:ext uri="{BB962C8B-B14F-4D97-AF65-F5344CB8AC3E}">
        <p14:creationId xmlns:p14="http://schemas.microsoft.com/office/powerpoint/2010/main" val="33750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ea typeface="ＭＳ Ｐゴシック" panose="020B0600070205080204" pitchFamily="34" charset="-128"/>
              </a:rPr>
              <a:t>FY2019 Financial Review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Receipts Totaled $8,510	</a:t>
            </a:r>
          </a:p>
          <a:p>
            <a:pPr eaLnBrk="1" hangingPunct="1"/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Fund Earnings Totaled $161,127</a:t>
            </a:r>
          </a:p>
          <a:p>
            <a:pPr eaLnBrk="1" hangingPunct="1"/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Grants Given Out Totaled $45,748</a:t>
            </a:r>
          </a:p>
          <a:p>
            <a:pPr marL="914400" lvl="1" indent="0">
              <a:spcBef>
                <a:spcPts val="1200"/>
              </a:spcBef>
              <a:buClr>
                <a:schemeClr val="accent3"/>
              </a:buClr>
              <a:buSzPct val="110000"/>
              <a:buNone/>
            </a:pPr>
            <a:endParaRPr lang="en-US" altLang="en-US" sz="3200" dirty="0"/>
          </a:p>
          <a:p>
            <a:pPr marL="1377950" lvl="1" indent="-463550">
              <a:spcBef>
                <a:spcPts val="12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Char char="v"/>
            </a:pPr>
            <a:endParaRPr lang="en-US" altLang="en-US" sz="32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32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32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FY2019 Financial Review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49275" y="1932212"/>
            <a:ext cx="8042276" cy="4499069"/>
          </a:xfrm>
        </p:spPr>
        <p:txBody>
          <a:bodyPr>
            <a:normAutofit fontScale="92500"/>
          </a:bodyPr>
          <a:lstStyle/>
          <a:p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Total Fund Balances at June 30</a:t>
            </a:r>
            <a:r>
              <a:rPr lang="en-US" altLang="en-US" sz="3200" baseline="30000" dirty="0">
                <a:latin typeface="+mj-lt"/>
                <a:ea typeface="ＭＳ Ｐゴシック" panose="020B0600070205080204" pitchFamily="34" charset="-128"/>
              </a:rPr>
              <a:t>th</a:t>
            </a:r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 - $</a:t>
            </a:r>
            <a:r>
              <a:rPr lang="en-US" altLang="en-US" sz="3500" dirty="0">
                <a:latin typeface="+mj-lt"/>
                <a:ea typeface="ＭＳ Ｐゴシック" panose="020B0600070205080204" pitchFamily="34" charset="-128"/>
              </a:rPr>
              <a:t>1,921,300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General Foundation - $312,451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School Endowment Fund - $687,201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School Tuition Fund - $380,319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Church Endowment Fund - $486,901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Prange Mueller/Other Funds -$54,428</a:t>
            </a:r>
          </a:p>
          <a:p>
            <a:pPr marL="1377950" lvl="1" indent="-463550">
              <a:spcBef>
                <a:spcPts val="12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Char char="v"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00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43200"/>
            <a:ext cx="8610600" cy="22860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Marketing Review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310" y="1212088"/>
            <a:ext cx="2984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573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dirty="0"/>
              <a:t>2019 TRF Themes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625"/>
            <a:ext cx="8229600" cy="42386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Pct val="120000"/>
            </a:pPr>
            <a:r>
              <a:rPr lang="en-US" sz="3200" dirty="0">
                <a:latin typeface="+mj-lt"/>
              </a:rPr>
              <a:t>Raising Awareness of TRF Mission</a:t>
            </a:r>
          </a:p>
          <a:p>
            <a:pPr>
              <a:lnSpc>
                <a:spcPct val="120000"/>
              </a:lnSpc>
              <a:buSzPct val="120000"/>
            </a:pPr>
            <a:r>
              <a:rPr lang="en-US" sz="3200" dirty="0">
                <a:latin typeface="+mj-lt"/>
              </a:rPr>
              <a:t>Drive Affinity within the Church and School</a:t>
            </a:r>
          </a:p>
          <a:p>
            <a:pPr>
              <a:buSzPct val="120000"/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672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347714" cy="388077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Goals</a:t>
            </a:r>
          </a:p>
          <a:p>
            <a:r>
              <a:rPr lang="en-US" sz="3200" dirty="0">
                <a:latin typeface="+mj-lt"/>
              </a:rPr>
              <a:t>Key Audiences</a:t>
            </a:r>
          </a:p>
          <a:p>
            <a:r>
              <a:rPr lang="en-US" sz="3200" dirty="0">
                <a:latin typeface="+mj-lt"/>
              </a:rPr>
              <a:t>2019 Strategies</a:t>
            </a:r>
          </a:p>
          <a:p>
            <a:r>
              <a:rPr lang="en-US" sz="3200" dirty="0">
                <a:latin typeface="+mj-lt"/>
              </a:rPr>
              <a:t>Calendar of Events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347714" cy="3880773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latin typeface="+mj-lt"/>
              </a:rPr>
              <a:t>Raise Overall Awareness of Foundation</a:t>
            </a:r>
          </a:p>
          <a:p>
            <a:r>
              <a:rPr lang="en-US" sz="3200" dirty="0">
                <a:latin typeface="+mj-lt"/>
              </a:rPr>
              <a:t>Grow depth of familiarity </a:t>
            </a:r>
          </a:p>
          <a:p>
            <a:r>
              <a:rPr lang="en-US" sz="3200" dirty="0">
                <a:latin typeface="+mj-lt"/>
              </a:rPr>
              <a:t>Increase “gift giving” from other members </a:t>
            </a:r>
          </a:p>
          <a:p>
            <a:r>
              <a:rPr lang="en-US" sz="3200" dirty="0">
                <a:latin typeface="+mj-lt"/>
              </a:rPr>
              <a:t>Announce Estate Planning Consulting</a:t>
            </a:r>
          </a:p>
          <a:p>
            <a:r>
              <a:rPr lang="en-US" sz="3200" dirty="0"/>
              <a:t>Develop a Congregational Gift Planner</a:t>
            </a:r>
            <a:endParaRPr lang="en-US" sz="3200" dirty="0">
              <a:latin typeface="+mj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Key Audiences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708" y="1522551"/>
            <a:ext cx="8042276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latin typeface="+mj-lt"/>
              </a:rPr>
              <a:t>55+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latin typeface="+mj-lt"/>
              </a:rPr>
              <a:t>Active Trinity Members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latin typeface="+mj-lt"/>
              </a:rPr>
              <a:t>About 300 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2019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64644"/>
            <a:ext cx="6347714" cy="388077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200" dirty="0">
                <a:latin typeface="+mj-lt"/>
              </a:rPr>
              <a:t>Build  Awareness</a:t>
            </a:r>
          </a:p>
          <a:p>
            <a:pPr marL="514350" indent="-514350"/>
            <a:r>
              <a:rPr lang="en-US" sz="3200" dirty="0">
                <a:latin typeface="+mj-lt"/>
              </a:rPr>
              <a:t>Relational Outreach</a:t>
            </a:r>
          </a:p>
          <a:p>
            <a:pPr marL="514350" indent="-514350"/>
            <a:r>
              <a:rPr lang="en-US" sz="3200" dirty="0">
                <a:latin typeface="+mj-lt"/>
              </a:rPr>
              <a:t>Estate Planning Advocacy</a:t>
            </a:r>
          </a:p>
          <a:p>
            <a:pPr marL="514350" indent="-514350"/>
            <a:r>
              <a:rPr lang="en-US" sz="3200" dirty="0">
                <a:latin typeface="+mj-lt"/>
              </a:rPr>
              <a:t>Gift Giving Mission</a:t>
            </a:r>
          </a:p>
          <a:p>
            <a:pPr marL="514350" indent="-51435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6725-C28D-AA44-A2C9-109C7930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TRF Gift Planning Counselor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87042-3540-5A40-AEFB-3C08FE2D4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339232"/>
            <a:ext cx="7447850" cy="4968577"/>
          </a:xfrm>
        </p:spPr>
        <p:txBody>
          <a:bodyPr>
            <a:normAutofit/>
          </a:bodyPr>
          <a:lstStyle/>
          <a:p>
            <a:r>
              <a:rPr lang="en-US" sz="2800" dirty="0"/>
              <a:t>After a nine year partnership with LCMS Foundation support of a Gift Planning Counselor, Ray Pagels, TRF has added a Trinity member, as Gift Planning Counselor.</a:t>
            </a:r>
          </a:p>
          <a:p>
            <a:r>
              <a:rPr lang="en-US" sz="2800" dirty="0"/>
              <a:t>John </a:t>
            </a:r>
            <a:r>
              <a:rPr lang="en-US" sz="2800" dirty="0" err="1"/>
              <a:t>Kelm</a:t>
            </a:r>
            <a:r>
              <a:rPr lang="en-US" sz="2800" dirty="0"/>
              <a:t>, long time Trinity Member</a:t>
            </a:r>
          </a:p>
          <a:p>
            <a:r>
              <a:rPr lang="en-US" sz="2800" dirty="0"/>
              <a:t>Trained Financial Counselor, former Thrivent manager</a:t>
            </a:r>
          </a:p>
          <a:p>
            <a:r>
              <a:rPr lang="en-US" sz="2800" dirty="0"/>
              <a:t>Working in partnership with Ray Pagels</a:t>
            </a:r>
          </a:p>
          <a:p>
            <a:r>
              <a:rPr lang="en-US" sz="2800" dirty="0"/>
              <a:t>Locally focused</a:t>
            </a:r>
          </a:p>
          <a:p>
            <a:pPr marL="0" indent="0">
              <a:buNone/>
            </a:pPr>
            <a:endParaRPr lang="en-US" strike="sngStrik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4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Acknowledgements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6842502" cy="1905000"/>
          </a:xfrm>
        </p:spPr>
        <p:txBody>
          <a:bodyPr>
            <a:normAutofit/>
          </a:bodyPr>
          <a:lstStyle/>
          <a:p>
            <a:pPr marL="0" indent="0" algn="ctr">
              <a:buSzPct val="120000"/>
              <a:buNone/>
            </a:pPr>
            <a:r>
              <a:rPr lang="en-US" sz="3200" dirty="0">
                <a:latin typeface="+mj-lt"/>
              </a:rPr>
              <a:t>Thank you for coming tonight and for the support you have provided during the past year  </a:t>
            </a:r>
          </a:p>
          <a:p>
            <a:pPr>
              <a:buSzPct val="120000"/>
            </a:pPr>
            <a:endParaRPr lang="en-US" sz="3200" dirty="0"/>
          </a:p>
          <a:p>
            <a:pPr>
              <a:buSzPct val="120000"/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2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46" y="24077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2019 Awareness Calendar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846" y="1148606"/>
          <a:ext cx="8493311" cy="5192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6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49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4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4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9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19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34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4068">
                <a:tc>
                  <a:txBody>
                    <a:bodyPr/>
                    <a:lstStyle/>
                    <a:p>
                      <a:r>
                        <a:rPr lang="en-US" sz="1000" dirty="0"/>
                        <a:t>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32">
                <a:tc>
                  <a:txBody>
                    <a:bodyPr/>
                    <a:lstStyle/>
                    <a:p>
                      <a:r>
                        <a:rPr lang="en-US" sz="1000" b="1" dirty="0"/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52">
                <a:tc>
                  <a:txBody>
                    <a:bodyPr/>
                    <a:lstStyle/>
                    <a:p>
                      <a:r>
                        <a:rPr lang="en-US" sz="1000" b="1" dirty="0"/>
                        <a:t>Take-Out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36">
                <a:tc>
                  <a:txBody>
                    <a:bodyPr/>
                    <a:lstStyle/>
                    <a:p>
                      <a:r>
                        <a:rPr lang="en-US" sz="1000" b="1" dirty="0"/>
                        <a:t>Trinity Social 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Banner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75">
                <a:tc>
                  <a:txBody>
                    <a:bodyPr/>
                    <a:lstStyle/>
                    <a:p>
                      <a:r>
                        <a:rPr lang="en-US" sz="1000" b="1" dirty="0"/>
                        <a:t>Blogs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Re-post Blog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145">
                <a:tc>
                  <a:txBody>
                    <a:bodyPr/>
                    <a:lstStyle/>
                    <a:p>
                      <a:r>
                        <a:rPr lang="en-US" sz="1000" b="1" dirty="0"/>
                        <a:t>Email Blasts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</a:t>
                      </a:r>
                    </a:p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r>
                        <a:rPr lang="en-US" sz="1000" b="1" dirty="0"/>
                        <a:t>Hand 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16">
                <a:tc>
                  <a:txBody>
                    <a:bodyPr/>
                    <a:lstStyle/>
                    <a:p>
                      <a:r>
                        <a:rPr lang="en-US" sz="1000" b="1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753036"/>
                  </a:ext>
                </a:extLst>
              </a:tr>
              <a:tr h="481914">
                <a:tc>
                  <a:txBody>
                    <a:bodyPr/>
                    <a:lstStyle/>
                    <a:p>
                      <a:r>
                        <a:rPr lang="en-US" sz="1000" b="1" dirty="0"/>
                        <a:t>Principals Corners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1 issue</a:t>
                      </a:r>
                    </a:p>
                    <a:p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/>
                    </a:p>
                    <a:p>
                      <a:pPr algn="ctr"/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1 issue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2883">
                <a:tc>
                  <a:txBody>
                    <a:bodyPr/>
                    <a:lstStyle/>
                    <a:p>
                      <a:r>
                        <a:rPr lang="en-US" sz="1000" b="1" dirty="0"/>
                        <a:t>Initiatives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Financial</a:t>
                      </a:r>
                      <a:r>
                        <a:rPr lang="en-US" sz="900" baseline="0" dirty="0"/>
                        <a:t> Peace Seminars</a:t>
                      </a:r>
                      <a:endParaRPr lang="en-US" sz="900" dirty="0"/>
                    </a:p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TRF Gift Giving Outreach</a:t>
                      </a:r>
                    </a:p>
                    <a:p>
                      <a:pPr algn="l"/>
                      <a:r>
                        <a:rPr lang="en-US" sz="900" dirty="0"/>
                        <a:t>Mission Phase 1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3" indent="-11113" algn="l">
                        <a:buFont typeface="Arial"/>
                        <a:buNone/>
                        <a:tabLst/>
                      </a:pPr>
                      <a:r>
                        <a:rPr lang="en-US" sz="900" dirty="0"/>
                        <a:t>Wills &amp; Trusts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TRF Gift Giving Outreach</a:t>
                      </a:r>
                    </a:p>
                    <a:p>
                      <a:pPr algn="l"/>
                      <a:r>
                        <a:rPr lang="en-US" sz="900" dirty="0"/>
                        <a:t>Mission Phase 2</a:t>
                      </a:r>
                    </a:p>
                    <a:p>
                      <a:pPr algn="l"/>
                      <a:endParaRPr lang="en-US" sz="900" dirty="0"/>
                    </a:p>
                    <a:p>
                      <a:pPr algn="l"/>
                      <a:r>
                        <a:rPr lang="en-US" sz="900" dirty="0"/>
                        <a:t>Mission Ministry Sunday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TRF Gift Giving Outreach</a:t>
                      </a:r>
                    </a:p>
                    <a:p>
                      <a:pPr algn="l"/>
                      <a:r>
                        <a:rPr lang="en-US" sz="900" dirty="0"/>
                        <a:t>Mission Phase 3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indent="-58738" algn="l">
                        <a:buFont typeface="Arial"/>
                        <a:buChar char="•"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738" marR="0" indent="-587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3" indent="-11113" algn="l">
                        <a:buFont typeface="Arial"/>
                        <a:buNone/>
                        <a:tabLst/>
                      </a:pP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Member Class Reception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Grand-Parents Day</a:t>
                      </a:r>
                    </a:p>
                    <a:p>
                      <a:pPr algn="l"/>
                      <a:endParaRPr lang="en-US" sz="900" dirty="0"/>
                    </a:p>
                    <a:p>
                      <a:pPr algn="l"/>
                      <a:r>
                        <a:rPr lang="en-US" sz="900" dirty="0"/>
                        <a:t>Young Investors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Annual Meeting</a:t>
                      </a:r>
                    </a:p>
                    <a:p>
                      <a:pPr algn="l"/>
                      <a:endParaRPr lang="en-US" sz="900" dirty="0"/>
                    </a:p>
                    <a:p>
                      <a:pPr algn="l"/>
                      <a:endParaRPr lang="en-US" sz="900" dirty="0"/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503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7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2020 Awareness Calendar</a:t>
            </a:r>
            <a:br>
              <a:rPr lang="en-US" dirty="0"/>
            </a:br>
            <a:r>
              <a:rPr lang="en-US" sz="2667" dirty="0"/>
              <a:t>Preliminary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424105"/>
          <a:ext cx="8264661" cy="456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24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31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04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238">
                <a:tc>
                  <a:txBody>
                    <a:bodyPr/>
                    <a:lstStyle/>
                    <a:p>
                      <a:r>
                        <a:rPr lang="en-US" sz="900" dirty="0"/>
                        <a:t>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04">
                <a:tc>
                  <a:txBody>
                    <a:bodyPr/>
                    <a:lstStyle/>
                    <a:p>
                      <a:r>
                        <a:rPr lang="en-US" sz="900" b="1" dirty="0"/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39">
                <a:tc>
                  <a:txBody>
                    <a:bodyPr/>
                    <a:lstStyle/>
                    <a:p>
                      <a:r>
                        <a:rPr lang="en-US" sz="900" b="1" dirty="0"/>
                        <a:t>Take-Out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288">
                <a:tc>
                  <a:txBody>
                    <a:bodyPr/>
                    <a:lstStyle/>
                    <a:p>
                      <a:r>
                        <a:rPr lang="en-US" sz="900" b="1" dirty="0"/>
                        <a:t>Trinity Social 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72">
                <a:tc>
                  <a:txBody>
                    <a:bodyPr/>
                    <a:lstStyle/>
                    <a:p>
                      <a:r>
                        <a:rPr lang="en-US" sz="900" b="1" dirty="0"/>
                        <a:t>Blog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Re-Post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55">
                <a:tc>
                  <a:txBody>
                    <a:bodyPr/>
                    <a:lstStyle/>
                    <a:p>
                      <a:r>
                        <a:rPr lang="en-US" sz="900" b="1" dirty="0"/>
                        <a:t>Email Blasts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49">
                <a:tc>
                  <a:txBody>
                    <a:bodyPr/>
                    <a:lstStyle/>
                    <a:p>
                      <a:r>
                        <a:rPr lang="en-US" sz="900" b="1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04353"/>
                  </a:ext>
                </a:extLst>
              </a:tr>
              <a:tr h="383059">
                <a:tc>
                  <a:txBody>
                    <a:bodyPr/>
                    <a:lstStyle/>
                    <a:p>
                      <a:r>
                        <a:rPr lang="en-US" sz="900" b="1" dirty="0"/>
                        <a:t>Direct 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4336">
                <a:tc>
                  <a:txBody>
                    <a:bodyPr/>
                    <a:lstStyle/>
                    <a:p>
                      <a:r>
                        <a:rPr lang="en-US" sz="900" b="1" dirty="0"/>
                        <a:t>Initiatives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Financial</a:t>
                      </a:r>
                      <a:r>
                        <a:rPr lang="en-US" sz="900" baseline="0" dirty="0"/>
                        <a:t> Peace</a:t>
                      </a:r>
                    </a:p>
                    <a:p>
                      <a:pPr algn="l"/>
                      <a:endParaRPr lang="en-US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TRF Gift Giving Outreach</a:t>
                      </a:r>
                    </a:p>
                    <a:p>
                      <a:pPr algn="l"/>
                      <a:r>
                        <a:rPr lang="en-US" sz="900" dirty="0"/>
                        <a:t>Mission Phase 1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3" marR="0" lvl="0" indent="-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aseline="0" dirty="0"/>
                        <a:t>Wills &amp; Trust Session</a:t>
                      </a:r>
                    </a:p>
                    <a:p>
                      <a:pPr marL="11113" marR="0" lvl="0" indent="-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aseline="0" dirty="0"/>
                    </a:p>
                    <a:p>
                      <a:pPr marL="11113" marR="0" lvl="0" indent="-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aseline="0" dirty="0"/>
                        <a:t>Follow-up Phase 1 Emails</a:t>
                      </a:r>
                      <a:endParaRPr lang="en-US" sz="900" dirty="0"/>
                    </a:p>
                    <a:p>
                      <a:pPr marL="58738" marR="0" lvl="0" indent="-58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TRF Gift Giving Outreach</a:t>
                      </a:r>
                    </a:p>
                    <a:p>
                      <a:pPr algn="l"/>
                      <a:r>
                        <a:rPr lang="en-US" sz="900" dirty="0"/>
                        <a:t>Mission Phase 2</a:t>
                      </a:r>
                    </a:p>
                    <a:p>
                      <a:pPr algn="l"/>
                      <a:endParaRPr lang="en-US" sz="900" dirty="0"/>
                    </a:p>
                    <a:p>
                      <a:pPr algn="l"/>
                      <a:r>
                        <a:rPr lang="en-US" sz="900" dirty="0"/>
                        <a:t>Mission Sunday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3" marR="0" lvl="0" indent="-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aseline="0" dirty="0"/>
                        <a:t>Follow-up Phase 2  Emails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Member Class Reception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Grand-Parents Day</a:t>
                      </a:r>
                    </a:p>
                    <a:p>
                      <a:pPr algn="l"/>
                      <a:endParaRPr lang="en-US" sz="900" dirty="0"/>
                    </a:p>
                    <a:p>
                      <a:pPr algn="l"/>
                      <a:r>
                        <a:rPr lang="en-US" sz="900" dirty="0"/>
                        <a:t>Young Investors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Annual Meeting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753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687763"/>
            <a:ext cx="8610600" cy="127635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Activity &amp; Support</a:t>
            </a:r>
            <a:br>
              <a:rPr lang="en-US" sz="7200" dirty="0"/>
            </a:br>
            <a:r>
              <a:rPr lang="en-US" sz="7200" dirty="0"/>
              <a:t> </a:t>
            </a:r>
            <a:br>
              <a:rPr lang="en-US" sz="7200" dirty="0"/>
            </a:b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734" y="1230376"/>
            <a:ext cx="2984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FY2019 Foundation Activity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0862" y="1935480"/>
            <a:ext cx="8042276" cy="43434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Grants For the Year Totaled $45,748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altLang="en-US" sz="3200" dirty="0">
                <a:ea typeface="ＭＳ Ｐゴシック" panose="020B0600070205080204" pitchFamily="34" charset="-128"/>
              </a:rPr>
              <a:t>$19,000 – School Technology/ Security/School Training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$11,000 - School Grant-in-Aid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$9,300 - School Tuition Assistance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$5,000 – Phil’s Friends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$1,448 – Other Miscellaneous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98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2019 Foundation Support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756902" cy="4389120"/>
          </a:xfrm>
        </p:spPr>
        <p:txBody>
          <a:bodyPr>
            <a:normAutofit lnSpcReduction="10000"/>
          </a:bodyPr>
          <a:lstStyle/>
          <a:p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School Grant-in-aid fund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Assistance requested to provide families in need to support their efforts. In 2019, </a:t>
            </a:r>
            <a:r>
              <a:rPr lang="en-US" altLang="en-US" sz="3200" dirty="0">
                <a:solidFill>
                  <a:schemeClr val="tx1"/>
                </a:solidFill>
                <a:latin typeface="+mj-lt"/>
              </a:rPr>
              <a:t>17</a:t>
            </a:r>
            <a:r>
              <a:rPr lang="en-US" altLang="en-US" sz="3200" dirty="0">
                <a:latin typeface="+mj-lt"/>
              </a:rPr>
              <a:t> families received assistance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Goal to allow every student who wants to attend Trinity Lutheran School to be financially able to do so</a:t>
            </a:r>
          </a:p>
        </p:txBody>
      </p:sp>
    </p:spTree>
    <p:extLst>
      <p:ext uri="{BB962C8B-B14F-4D97-AF65-F5344CB8AC3E}">
        <p14:creationId xmlns:p14="http://schemas.microsoft.com/office/powerpoint/2010/main" val="34191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451543"/>
            <a:ext cx="6501539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Summary of TRF/LCMS Foundation Activity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90EEDA-BADC-5F48-8179-A3B549C4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84178"/>
              </p:ext>
            </p:extLst>
          </p:nvPr>
        </p:nvGraphicFramePr>
        <p:xfrm>
          <a:off x="170481" y="2904509"/>
          <a:ext cx="799712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425">
                  <a:extLst>
                    <a:ext uri="{9D8B030D-6E8A-4147-A177-3AD203B41FA5}">
                      <a16:colId xmlns:a16="http://schemas.microsoft.com/office/drawing/2014/main" val="1365883138"/>
                    </a:ext>
                  </a:extLst>
                </a:gridCol>
                <a:gridCol w="1599425">
                  <a:extLst>
                    <a:ext uri="{9D8B030D-6E8A-4147-A177-3AD203B41FA5}">
                      <a16:colId xmlns:a16="http://schemas.microsoft.com/office/drawing/2014/main" val="2040202599"/>
                    </a:ext>
                  </a:extLst>
                </a:gridCol>
                <a:gridCol w="1599425">
                  <a:extLst>
                    <a:ext uri="{9D8B030D-6E8A-4147-A177-3AD203B41FA5}">
                      <a16:colId xmlns:a16="http://schemas.microsoft.com/office/drawing/2014/main" val="195723577"/>
                    </a:ext>
                  </a:extLst>
                </a:gridCol>
                <a:gridCol w="2175963">
                  <a:extLst>
                    <a:ext uri="{9D8B030D-6E8A-4147-A177-3AD203B41FA5}">
                      <a16:colId xmlns:a16="http://schemas.microsoft.com/office/drawing/2014/main" val="732761183"/>
                    </a:ext>
                  </a:extLst>
                </a:gridCol>
                <a:gridCol w="1022887">
                  <a:extLst>
                    <a:ext uri="{9D8B030D-6E8A-4147-A177-3AD203B41FA5}">
                      <a16:colId xmlns:a16="http://schemas.microsoft.com/office/drawing/2014/main" val="3624599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Ministry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Trinity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Gifts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01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$742,326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$679,053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Plans completed with attorney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22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Givers w/verbally acknowledged gift, amount estimated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65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2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 xmlns:mv="urn:schemas-microsoft-com:mac:vml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50862" y="513587"/>
            <a:ext cx="8042276" cy="1336956"/>
          </a:xfrm>
        </p:spPr>
        <p:txBody>
          <a:bodyPr>
            <a:noAutofit/>
          </a:bodyPr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Total Gifts Acknowledged by TRF/LCMS Foundation 2008-2019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07117"/>
          <a:ext cx="8229600" cy="42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Total Disclosed</a:t>
                      </a:r>
                      <a:r>
                        <a:rPr lang="en-US" sz="3200" baseline="0" dirty="0">
                          <a:latin typeface="+mj-lt"/>
                        </a:rPr>
                        <a:t> Gifts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$7,301,385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# of Undisclosed Gifts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Estimated Value of Undisclosed Gifts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$2,945,466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Total</a:t>
                      </a:r>
                      <a:r>
                        <a:rPr lang="en-US" sz="3200" baseline="0" dirty="0">
                          <a:latin typeface="+mj-lt"/>
                        </a:rPr>
                        <a:t> Gift Value </a:t>
                      </a:r>
                      <a:br>
                        <a:rPr lang="en-US" sz="3200" baseline="0" dirty="0">
                          <a:latin typeface="+mj-lt"/>
                        </a:rPr>
                      </a:br>
                      <a:r>
                        <a:rPr lang="en-US" sz="3200" baseline="0" dirty="0">
                          <a:latin typeface="+mj-lt"/>
                        </a:rPr>
                        <a:t>(Disclosed + Undisclosed)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$10,246,851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34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 xmlns:mv="urn:schemas-microsoft-com:mac:vml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FY2020 Foundation Activity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3200" dirty="0">
                <a:latin typeface="+mj-lt"/>
                <a:ea typeface="ＭＳ Ｐゴシック" panose="020B0600070205080204" pitchFamily="34" charset="-128"/>
              </a:rPr>
              <a:t>Grants Awarded in the New Fiscal Year </a:t>
            </a:r>
            <a:br>
              <a:rPr lang="en-US" altLang="en-US" sz="3200" dirty="0">
                <a:latin typeface="+mj-lt"/>
                <a:ea typeface="ＭＳ Ｐゴシック" panose="020B0600070205080204" pitchFamily="34" charset="-128"/>
              </a:rPr>
            </a:br>
            <a:endParaRPr lang="en-US" altLang="en-US" sz="3200" dirty="0">
              <a:latin typeface="+mj-lt"/>
            </a:endParaRP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altLang="en-US" sz="3500" dirty="0">
                <a:ea typeface="ＭＳ Ｐゴシック" panose="020B0600070205080204" pitchFamily="34" charset="-128"/>
              </a:rPr>
              <a:t>$20,000 – School Grant-in-aid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500" dirty="0">
                <a:latin typeface="+mj-lt"/>
                <a:ea typeface="ＭＳ Ｐゴシック" panose="020B0600070205080204" pitchFamily="34" charset="-128"/>
              </a:rPr>
              <a:t>$13,800 – School Tuition Assistance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altLang="en-US" sz="3500" dirty="0"/>
              <a:t>$5,000 – School Faculty Training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500" dirty="0">
                <a:latin typeface="+mj-lt"/>
                <a:ea typeface="ＭＳ Ｐゴシック" panose="020B0600070205080204" pitchFamily="34" charset="-128"/>
              </a:rPr>
              <a:t>$3,000 – School Technology</a:t>
            </a:r>
          </a:p>
          <a:p>
            <a:pPr marL="1377950" lvl="1" indent="-46355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500" dirty="0">
                <a:latin typeface="+mj-lt"/>
                <a:ea typeface="ＭＳ Ｐゴシック" panose="020B0600070205080204" pitchFamily="34" charset="-128"/>
              </a:rPr>
              <a:t>$2,000 – Parent Workshops</a:t>
            </a:r>
            <a:r>
              <a:rPr lang="en-US" altLang="en-US" sz="3500" dirty="0">
                <a:latin typeface="+mj-lt"/>
              </a:rPr>
              <a:t> </a:t>
            </a:r>
            <a:r>
              <a:rPr lang="en-US" altLang="en-US" sz="2800" dirty="0"/>
              <a:t>	</a:t>
            </a:r>
          </a:p>
          <a:p>
            <a:pPr marL="914400" lvl="1" indent="0">
              <a:spcBef>
                <a:spcPts val="1200"/>
              </a:spcBef>
              <a:buClr>
                <a:schemeClr val="accent3"/>
              </a:buClr>
              <a:buSzPct val="110000"/>
              <a:buNone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8977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FFFE-E451-8A4E-B7A7-B5EAF98A2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85" y="1369017"/>
            <a:ext cx="6347713" cy="1320800"/>
          </a:xfrm>
        </p:spPr>
        <p:txBody>
          <a:bodyPr/>
          <a:lstStyle/>
          <a:p>
            <a:r>
              <a:rPr lang="en-US" dirty="0"/>
              <a:t>2020 T Fund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0361D-F5E7-B14A-BE76-26D265AE2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Tuition  Reduction for All Trinity Lutheran Students</a:t>
            </a:r>
          </a:p>
          <a:p>
            <a:pPr lvl="1"/>
            <a:r>
              <a:rPr lang="en-US" sz="2800" dirty="0"/>
              <a:t>Different from the Ken Black Tuition Reduction Fund</a:t>
            </a:r>
          </a:p>
          <a:p>
            <a:pPr lvl="1"/>
            <a:r>
              <a:rPr lang="en-US" sz="2800" dirty="0"/>
              <a:t>Funded by an annual donation </a:t>
            </a:r>
          </a:p>
          <a:p>
            <a:pPr lvl="1"/>
            <a:r>
              <a:rPr lang="en-US" sz="2800" dirty="0"/>
              <a:t>Amount to be given out annually 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19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712721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LCMS Foundation Partnership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920" y="4806951"/>
            <a:ext cx="34544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TRF Board Members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04269"/>
            <a:ext cx="8229600" cy="4832093"/>
          </a:xfrm>
          <a:prstGeom prst="rect">
            <a:avLst/>
          </a:prstGeom>
          <a:noFill/>
        </p:spPr>
        <p:txBody>
          <a:bodyPr wrap="square" numCol="2" spcCol="182880" rtlCol="0">
            <a:spAutoFit/>
          </a:bodyPr>
          <a:lstStyle/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Carole Arco </a:t>
            </a:r>
            <a:r>
              <a:rPr lang="en-US" sz="2800" dirty="0">
                <a:solidFill>
                  <a:prstClr val="black"/>
                </a:solidFill>
              </a:rPr>
              <a:t>(Treasurer)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John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Berka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Pete Croner 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Brandon </a:t>
            </a:r>
            <a:r>
              <a:rPr lang="en-US" sz="2800" dirty="0" err="1">
                <a:solidFill>
                  <a:prstClr val="black"/>
                </a:solidFill>
              </a:rPr>
              <a:t>Epting</a:t>
            </a:r>
            <a:endParaRPr lang="en-US" sz="2800" dirty="0">
              <a:solidFill>
                <a:prstClr val="black"/>
              </a:solidFill>
            </a:endParaRP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Greg Geisler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John </a:t>
            </a:r>
            <a:r>
              <a:rPr lang="en-US" sz="2800" dirty="0" err="1">
                <a:solidFill>
                  <a:prstClr val="black"/>
                </a:solidFill>
              </a:rPr>
              <a:t>Kelm</a:t>
            </a:r>
            <a:endParaRPr lang="en-US" sz="2800" dirty="0">
              <a:solidFill>
                <a:prstClr val="black"/>
              </a:solidFill>
            </a:endParaRP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Dawn Koenig  (Vice Chair)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Tom Lewis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endParaRPr lang="en-US" sz="2800" dirty="0">
              <a:solidFill>
                <a:prstClr val="black"/>
              </a:solidFill>
              <a:latin typeface="+mj-lt"/>
            </a:endParaRP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Theresa Mittelbrun (Secretary)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Pastor Mueller Jr. (President)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Tom Ostrander</a:t>
            </a: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Pastor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Rozelle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Peg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Siems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  <a:p>
            <a:pPr marL="914400" lvl="1" indent="-457200" defTabSz="914400">
              <a:buClr>
                <a:srgbClr val="0BD0D9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+mj-lt"/>
              </a:rPr>
              <a:t>Andy Trosper (Chairman)</a:t>
            </a:r>
          </a:p>
        </p:txBody>
      </p:sp>
    </p:spTree>
    <p:extLst>
      <p:ext uri="{BB962C8B-B14F-4D97-AF65-F5344CB8AC3E}">
        <p14:creationId xmlns:p14="http://schemas.microsoft.com/office/powerpoint/2010/main" val="119672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38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Ray </a:t>
            </a:r>
            <a:r>
              <a:rPr lang="en-US" sz="4000" dirty="0" err="1"/>
              <a:t>Pagels</a:t>
            </a:r>
            <a:r>
              <a:rPr lang="en-US" sz="4000" dirty="0"/>
              <a:t> – LCMS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722" y="942943"/>
            <a:ext cx="7632915" cy="4008120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An experienced Christian Gift Planning Counselor  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Works with 5 churches in the area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Trained by and works for LCMS Foundation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Confidential/Free advisor to assist members in estate planning to transfer blessings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Member of St. Peter, Arlington Heights </a:t>
            </a:r>
          </a:p>
        </p:txBody>
      </p:sp>
    </p:spTree>
    <p:extLst>
      <p:ext uri="{BB962C8B-B14F-4D97-AF65-F5344CB8AC3E}">
        <p14:creationId xmlns:p14="http://schemas.microsoft.com/office/powerpoint/2010/main" val="23593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401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Ray </a:t>
            </a:r>
            <a:r>
              <a:rPr lang="en-US" sz="4000" dirty="0" err="1"/>
              <a:t>Pagels</a:t>
            </a:r>
            <a:r>
              <a:rPr lang="en-US" sz="4000" dirty="0"/>
              <a:t> – LCMS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24" y="1460500"/>
            <a:ext cx="7589003" cy="4873484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TRF pays LCMS Foundation $5,000 per year for Ray’s services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LCMS Foundation reimburses his expenses 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LCMS Foundation relocated office at Trinity to St. Peter Arlington Heights in 2017</a:t>
            </a:r>
          </a:p>
          <a:p>
            <a:pPr marL="457200" lvl="1" indent="-45720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Trinity is extremely appreciative for Ray, and LCMS Foundation and their services and support </a:t>
            </a:r>
          </a:p>
        </p:txBody>
      </p:sp>
    </p:spTree>
    <p:extLst>
      <p:ext uri="{BB962C8B-B14F-4D97-AF65-F5344CB8AC3E}">
        <p14:creationId xmlns:p14="http://schemas.microsoft.com/office/powerpoint/2010/main" val="227708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848600" cy="27432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Gift Designation and Allocation</a:t>
            </a:r>
          </a:p>
        </p:txBody>
      </p:sp>
    </p:spTree>
    <p:extLst>
      <p:ext uri="{BB962C8B-B14F-4D97-AF65-F5344CB8AC3E}">
        <p14:creationId xmlns:p14="http://schemas.microsoft.com/office/powerpoint/2010/main" val="25185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912" y="276222"/>
            <a:ext cx="426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+mj-lt"/>
              </a:rPr>
              <a:t>Designated Gifts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658600" y="155421"/>
            <a:ext cx="0" cy="693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"/>
          <p:cNvGrpSpPr/>
          <p:nvPr/>
        </p:nvGrpSpPr>
        <p:grpSpPr>
          <a:xfrm>
            <a:off x="22540" y="1161675"/>
            <a:ext cx="1645920" cy="1999686"/>
            <a:chOff x="59614" y="1800823"/>
            <a:chExt cx="1645920" cy="1999686"/>
          </a:xfrm>
        </p:grpSpPr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59614" y="3492732"/>
              <a:ext cx="16459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/>
                <a:t>The purpose of this fund is to reduce the costs associated with the School, thereby, reducing tuition</a:t>
              </a:r>
            </a:p>
          </p:txBody>
        </p:sp>
        <p:sp>
          <p:nvSpPr>
            <p:cNvPr id="24" name="Line 41"/>
            <p:cNvSpPr>
              <a:spLocks noChangeShapeType="1"/>
            </p:cNvSpPr>
            <p:nvPr/>
          </p:nvSpPr>
          <p:spPr bwMode="auto">
            <a:xfrm>
              <a:off x="975360" y="2542895"/>
              <a:ext cx="1" cy="9498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349651" y="1800823"/>
              <a:ext cx="1219591" cy="73866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School</a:t>
              </a:r>
            </a:p>
            <a:p>
              <a:pPr algn="ctr"/>
              <a:r>
                <a:rPr lang="en-US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Endowment</a:t>
              </a:r>
            </a:p>
            <a:p>
              <a:pPr algn="ctr"/>
              <a:r>
                <a:rPr lang="en-US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Fund</a:t>
              </a: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2890151" y="1161675"/>
            <a:ext cx="1645920" cy="2207899"/>
            <a:chOff x="3619406" y="1869088"/>
            <a:chExt cx="1645920" cy="2207899"/>
          </a:xfrm>
        </p:grpSpPr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3619406" y="3553767"/>
              <a:ext cx="16459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The purpose </a:t>
              </a:r>
            </a:p>
            <a:p>
              <a:pPr algn="ctr"/>
              <a:r>
                <a:rPr lang="en-US" altLang="en-US" b="1" dirty="0"/>
                <a:t>of this fund is to provide future preservation and expansion of the church and to assist in funding future costs</a:t>
              </a:r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4440779" y="2542894"/>
              <a:ext cx="3175" cy="949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3842683" y="1869088"/>
              <a:ext cx="1199367" cy="7386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Church</a:t>
              </a:r>
            </a:p>
            <a:p>
              <a:pPr algn="ctr"/>
              <a:r>
                <a:rPr lang="en-US" altLang="en-US" b="1" dirty="0"/>
                <a:t>Endowment</a:t>
              </a:r>
            </a:p>
            <a:p>
              <a:pPr algn="ctr"/>
              <a:r>
                <a:rPr lang="en-US" altLang="en-US" b="1" dirty="0"/>
                <a:t>Fund</a:t>
              </a: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5792861" y="1156831"/>
            <a:ext cx="1371409" cy="3232635"/>
            <a:chOff x="7314823" y="1869088"/>
            <a:chExt cx="1371409" cy="3232635"/>
          </a:xfrm>
        </p:grpSpPr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7314823" y="3501285"/>
              <a:ext cx="1371409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These are funds</a:t>
              </a:r>
            </a:p>
            <a:p>
              <a:pPr algn="ctr"/>
              <a:r>
                <a:rPr lang="en-US" altLang="en-US" b="1" dirty="0"/>
                <a:t>For general</a:t>
              </a:r>
            </a:p>
            <a:p>
              <a:pPr algn="ctr"/>
              <a:r>
                <a:rPr lang="en-US" altLang="en-US" b="1" dirty="0"/>
                <a:t> purposes</a:t>
              </a:r>
            </a:p>
            <a:p>
              <a:pPr algn="ctr"/>
              <a:r>
                <a:rPr lang="en-US" altLang="en-US" b="1" dirty="0"/>
                <a:t>and require</a:t>
              </a:r>
            </a:p>
            <a:p>
              <a:pPr algn="ctr"/>
              <a:r>
                <a:rPr lang="en-US" altLang="en-US" b="1" dirty="0"/>
                <a:t>Board approval</a:t>
              </a:r>
            </a:p>
          </p:txBody>
        </p:sp>
        <p:sp>
          <p:nvSpPr>
            <p:cNvPr id="25" name="Line 43"/>
            <p:cNvSpPr>
              <a:spLocks noChangeShapeType="1"/>
            </p:cNvSpPr>
            <p:nvPr/>
          </p:nvSpPr>
          <p:spPr bwMode="auto">
            <a:xfrm flipH="1">
              <a:off x="8137778" y="2506851"/>
              <a:ext cx="11" cy="9858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7711143" y="1869088"/>
              <a:ext cx="853281" cy="738664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b="1" dirty="0"/>
            </a:p>
            <a:p>
              <a:pPr algn="ctr"/>
              <a:r>
                <a:rPr lang="en-US" altLang="en-US" b="1" dirty="0"/>
                <a:t>General </a:t>
              </a:r>
            </a:p>
            <a:p>
              <a:pPr algn="ctr"/>
              <a:r>
                <a:rPr lang="en-US" altLang="en-US" b="1" dirty="0"/>
                <a:t>Fund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494975" y="1163454"/>
            <a:ext cx="1645920" cy="2703445"/>
            <a:chOff x="1809703" y="2161518"/>
            <a:chExt cx="1645920" cy="2520950"/>
          </a:xfrm>
        </p:grpSpPr>
        <p:sp>
          <p:nvSpPr>
            <p:cNvPr id="51" name="Line 41"/>
            <p:cNvSpPr>
              <a:spLocks noChangeShapeType="1"/>
            </p:cNvSpPr>
            <p:nvPr/>
          </p:nvSpPr>
          <p:spPr bwMode="auto">
            <a:xfrm flipH="1">
              <a:off x="2632663" y="2724153"/>
              <a:ext cx="0" cy="7685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1809703" y="3591867"/>
              <a:ext cx="1645920" cy="1090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/>
                <a:t>The purpose of this fund is to reduce the net tuition charged to </a:t>
              </a:r>
              <a:r>
                <a:rPr lang="en-US" altLang="en-US" b="1" u="sng" dirty="0"/>
                <a:t>TLS</a:t>
              </a:r>
              <a:r>
                <a:rPr lang="en-US" altLang="en-US" b="1" dirty="0"/>
                <a:t> Students</a:t>
              </a: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2030974" y="2161518"/>
              <a:ext cx="1189839" cy="11695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Ken Black School</a:t>
              </a:r>
            </a:p>
            <a:p>
              <a:pPr algn="ctr"/>
              <a:r>
                <a:rPr lang="en-US" altLang="en-US" b="1" dirty="0"/>
                <a:t>Tuition Endowment Fund</a:t>
              </a: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4404483" y="1156831"/>
            <a:ext cx="1645920" cy="2163178"/>
            <a:chOff x="5457347" y="1878449"/>
            <a:chExt cx="1645920" cy="2163178"/>
          </a:xfrm>
        </p:grpSpPr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5457347" y="3518407"/>
              <a:ext cx="16459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The purpose </a:t>
              </a:r>
            </a:p>
            <a:p>
              <a:pPr algn="ctr"/>
              <a:r>
                <a:rPr lang="en-US" altLang="en-US" b="1" dirty="0"/>
                <a:t>of this fund is to provide grants for church workers and expansion of outreach ministries</a:t>
              </a:r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6280307" y="2898426"/>
              <a:ext cx="1" cy="5943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5545971" y="1878449"/>
              <a:ext cx="1468672" cy="116955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Charles S. </a:t>
              </a:r>
            </a:p>
            <a:p>
              <a:pPr algn="ctr"/>
              <a:r>
                <a:rPr lang="en-US" altLang="en-US" b="1" dirty="0"/>
                <a:t>&amp; Audrey</a:t>
              </a:r>
            </a:p>
            <a:p>
              <a:pPr algn="ctr"/>
              <a:r>
                <a:rPr lang="en-US" altLang="en-US" b="1" dirty="0" err="1"/>
                <a:t>Prange</a:t>
              </a:r>
              <a:r>
                <a:rPr lang="en-US" altLang="en-US" b="1" dirty="0"/>
                <a:t> Mueller</a:t>
              </a:r>
            </a:p>
            <a:p>
              <a:pPr algn="ctr"/>
              <a:r>
                <a:rPr lang="en-US" altLang="en-US" b="1" dirty="0"/>
                <a:t>Endowment </a:t>
              </a:r>
            </a:p>
            <a:p>
              <a:pPr algn="ctr"/>
              <a:r>
                <a:rPr lang="en-US" altLang="en-US" b="1" dirty="0"/>
                <a:t>Fund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7866ACA-5399-0549-AD02-3D9A5CE97467}"/>
              </a:ext>
            </a:extLst>
          </p:cNvPr>
          <p:cNvSpPr txBox="1"/>
          <p:nvPr/>
        </p:nvSpPr>
        <p:spPr>
          <a:xfrm>
            <a:off x="7673549" y="1163454"/>
            <a:ext cx="929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T Fund</a:t>
            </a:r>
          </a:p>
        </p:txBody>
      </p:sp>
      <p:grpSp>
        <p:nvGrpSpPr>
          <p:cNvPr id="27" name="Group 7">
            <a:extLst>
              <a:ext uri="{FF2B5EF4-FFF2-40B4-BE49-F238E27FC236}">
                <a16:creationId xmlns:a16="http://schemas.microsoft.com/office/drawing/2014/main" id="{122E3016-6195-C44C-8B47-368030F8CEE4}"/>
              </a:ext>
            </a:extLst>
          </p:cNvPr>
          <p:cNvGrpSpPr/>
          <p:nvPr/>
        </p:nvGrpSpPr>
        <p:grpSpPr>
          <a:xfrm>
            <a:off x="7164270" y="1163453"/>
            <a:ext cx="1645920" cy="3760729"/>
            <a:chOff x="1809703" y="2180105"/>
            <a:chExt cx="1645920" cy="3506865"/>
          </a:xfrm>
        </p:grpSpPr>
        <p:sp>
          <p:nvSpPr>
            <p:cNvPr id="28" name="Line 41">
              <a:extLst>
                <a:ext uri="{FF2B5EF4-FFF2-40B4-BE49-F238E27FC236}">
                  <a16:creationId xmlns:a16="http://schemas.microsoft.com/office/drawing/2014/main" id="{CD19A955-32CF-F14A-8B9F-D02F095A95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2663" y="2724153"/>
              <a:ext cx="0" cy="7685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5">
              <a:extLst>
                <a:ext uri="{FF2B5EF4-FFF2-40B4-BE49-F238E27FC236}">
                  <a16:creationId xmlns:a16="http://schemas.microsoft.com/office/drawing/2014/main" id="{1FF25580-6334-4A4C-8251-43E67338F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9703" y="3591867"/>
              <a:ext cx="1645920" cy="2095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/>
                <a:t>The purpose of this fund is to reduce the net tuition charged to Students. A fluid fund with amount determined annually with donor(s). </a:t>
              </a:r>
            </a:p>
          </p:txBody>
        </p:sp>
        <p:sp>
          <p:nvSpPr>
            <p:cNvPr id="32" name="Text Box 20">
              <a:extLst>
                <a:ext uri="{FF2B5EF4-FFF2-40B4-BE49-F238E27FC236}">
                  <a16:creationId xmlns:a16="http://schemas.microsoft.com/office/drawing/2014/main" id="{0B2AE469-C03B-D949-9D3C-298C3D309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858" y="2180105"/>
              <a:ext cx="1195955" cy="889701"/>
            </a:xfrm>
            <a:prstGeom prst="rect">
              <a:avLst/>
            </a:prstGeom>
            <a:solidFill>
              <a:srgbClr val="2CFFE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 dirty="0"/>
                <a:t>T Fund Tuition Reduction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90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5"/>
          <p:cNvSpPr>
            <a:spLocks noChangeShapeType="1"/>
          </p:cNvSpPr>
          <p:nvPr/>
        </p:nvSpPr>
        <p:spPr bwMode="auto">
          <a:xfrm>
            <a:off x="2971800" y="4426204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Line 47"/>
          <p:cNvSpPr>
            <a:spLocks noChangeShapeType="1"/>
          </p:cNvSpPr>
          <p:nvPr/>
        </p:nvSpPr>
        <p:spPr bwMode="auto">
          <a:xfrm>
            <a:off x="2514600" y="4419600"/>
            <a:ext cx="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8"/>
          <p:cNvSpPr>
            <a:spLocks noChangeShapeType="1"/>
          </p:cNvSpPr>
          <p:nvPr/>
        </p:nvSpPr>
        <p:spPr bwMode="auto">
          <a:xfrm flipV="1">
            <a:off x="2971801" y="4848763"/>
            <a:ext cx="1232484" cy="67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0"/>
          <p:cNvSpPr>
            <a:spLocks noChangeShapeType="1"/>
          </p:cNvSpPr>
          <p:nvPr/>
        </p:nvSpPr>
        <p:spPr bwMode="auto">
          <a:xfrm>
            <a:off x="1600200" y="4430622"/>
            <a:ext cx="0" cy="1828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1"/>
          <p:cNvSpPr>
            <a:spLocks noChangeShapeType="1"/>
          </p:cNvSpPr>
          <p:nvPr/>
        </p:nvSpPr>
        <p:spPr bwMode="auto">
          <a:xfrm flipV="1">
            <a:off x="2073610" y="5737968"/>
            <a:ext cx="2130675" cy="36889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2300881" y="5650933"/>
            <a:ext cx="490537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200" b="1" dirty="0"/>
              <a:t>20%</a:t>
            </a:r>
          </a:p>
        </p:txBody>
      </p:sp>
      <p:sp>
        <p:nvSpPr>
          <p:cNvPr id="12" name="Line 47"/>
          <p:cNvSpPr>
            <a:spLocks noChangeShapeType="1"/>
          </p:cNvSpPr>
          <p:nvPr/>
        </p:nvSpPr>
        <p:spPr bwMode="auto">
          <a:xfrm flipH="1">
            <a:off x="2072281" y="4430622"/>
            <a:ext cx="2658" cy="1371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48"/>
          <p:cNvSpPr>
            <a:spLocks noChangeShapeType="1"/>
          </p:cNvSpPr>
          <p:nvPr/>
        </p:nvSpPr>
        <p:spPr bwMode="auto">
          <a:xfrm flipV="1">
            <a:off x="2514600" y="5290293"/>
            <a:ext cx="1673261" cy="6819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2817989" y="5173187"/>
            <a:ext cx="571500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200" b="1" dirty="0"/>
              <a:t>20%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885617" y="4038600"/>
            <a:ext cx="2800767" cy="4572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Distribution from this fund</a:t>
            </a: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3291000" y="4741486"/>
            <a:ext cx="533400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200" b="1" dirty="0"/>
              <a:t>40%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57200" y="2826603"/>
            <a:ext cx="3657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/>
              <a:t>All gifts received without a designation from the donor will be placed in this fund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57200" y="1999416"/>
            <a:ext cx="36576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 dirty="0"/>
              <a:t>General Foundation Fund</a:t>
            </a: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>
            <a:off x="1600200" y="6223206"/>
            <a:ext cx="2587661" cy="442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0287000" y="-493923"/>
            <a:ext cx="0" cy="693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-838200" y="-171967"/>
            <a:ext cx="0" cy="693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4187862" y="4665583"/>
            <a:ext cx="31162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/>
              <a:t>Church Endowment Fund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187861" y="5113259"/>
            <a:ext cx="31162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/>
              <a:t>School Endowment Fund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196179" y="5591005"/>
            <a:ext cx="31162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/>
              <a:t>School Tuition Endowment Fund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4204285" y="6043779"/>
            <a:ext cx="31162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/>
              <a:t>As Designated by TRF Board</a:t>
            </a:r>
          </a:p>
        </p:txBody>
      </p:sp>
      <p:sp>
        <p:nvSpPr>
          <p:cNvPr id="33" name="Text Box 53"/>
          <p:cNvSpPr txBox="1">
            <a:spLocks noChangeArrowheads="1"/>
          </p:cNvSpPr>
          <p:nvPr/>
        </p:nvSpPr>
        <p:spPr bwMode="auto">
          <a:xfrm>
            <a:off x="1793915" y="6073743"/>
            <a:ext cx="490537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200" b="1" dirty="0"/>
              <a:t>20%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816114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+mj-lt"/>
              </a:rPr>
              <a:t>Undesignated Gifts</a:t>
            </a:r>
          </a:p>
        </p:txBody>
      </p:sp>
      <p:cxnSp>
        <p:nvCxnSpPr>
          <p:cNvPr id="10" name="Straight Arrow Connector 9"/>
          <p:cNvCxnSpPr>
            <a:stCxn id="21" idx="2"/>
            <a:endCxn id="19" idx="0"/>
          </p:cNvCxnSpPr>
          <p:nvPr/>
        </p:nvCxnSpPr>
        <p:spPr>
          <a:xfrm>
            <a:off x="2286000" y="2399526"/>
            <a:ext cx="0" cy="427077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stCxn id="19" idx="2"/>
            <a:endCxn id="16" idx="0"/>
          </p:cNvCxnSpPr>
          <p:nvPr/>
        </p:nvCxnSpPr>
        <p:spPr>
          <a:xfrm>
            <a:off x="2286000" y="3657600"/>
            <a:ext cx="1" cy="38100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6639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429000"/>
            <a:ext cx="7848600" cy="22860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The Eternity Circle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050" y="1290320"/>
            <a:ext cx="2984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7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Eternity Circle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1680"/>
            <a:ext cx="7631624" cy="4065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Award given to Trinity Members and TRF supporters who have completed a gift plan and acknowledged it to TRF &amp; LCMS Foundation.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3200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355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347714" cy="3880773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latin typeface="+mj-lt"/>
              </a:rPr>
              <a:t>Thank you for honoring HIS ministry above and beyond your normal gifts to support Trinity  </a:t>
            </a:r>
          </a:p>
          <a:p>
            <a:pPr>
              <a:spcBef>
                <a:spcPts val="0"/>
              </a:spcBef>
            </a:pPr>
            <a:r>
              <a:rPr lang="en-US" sz="3200" dirty="0">
                <a:latin typeface="+mj-lt"/>
              </a:rPr>
              <a:t>Does anyone have any questions?</a:t>
            </a:r>
          </a:p>
          <a:p>
            <a:pPr>
              <a:spcBef>
                <a:spcPts val="0"/>
              </a:spcBef>
            </a:pPr>
            <a:r>
              <a:rPr lang="en-US" sz="3200" dirty="0">
                <a:latin typeface="+mj-lt"/>
              </a:rPr>
              <a:t>Please enjoy yourself with food, drink and conversation with fellow foundation contributors and board members  </a:t>
            </a:r>
          </a:p>
        </p:txBody>
      </p:sp>
    </p:spTree>
    <p:extLst>
      <p:ext uri="{BB962C8B-B14F-4D97-AF65-F5344CB8AC3E}">
        <p14:creationId xmlns:p14="http://schemas.microsoft.com/office/powerpoint/2010/main" val="215361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848600" cy="22860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5647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72340"/>
            <a:ext cx="6347714" cy="456902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Purpose</a:t>
            </a:r>
          </a:p>
          <a:p>
            <a:r>
              <a:rPr lang="en-US" sz="2800" dirty="0">
                <a:latin typeface="+mj-lt"/>
              </a:rPr>
              <a:t>FY2019 Financial Review</a:t>
            </a:r>
          </a:p>
          <a:p>
            <a:r>
              <a:rPr lang="en-US" sz="2800" dirty="0">
                <a:latin typeface="+mj-lt"/>
              </a:rPr>
              <a:t>Marketing Review</a:t>
            </a:r>
          </a:p>
          <a:p>
            <a:r>
              <a:rPr lang="en-US" sz="2800" dirty="0">
                <a:latin typeface="+mj-lt"/>
              </a:rPr>
              <a:t>Activity &amp; Support</a:t>
            </a:r>
          </a:p>
          <a:p>
            <a:r>
              <a:rPr lang="en-US" sz="2800" dirty="0">
                <a:latin typeface="+mj-lt"/>
              </a:rPr>
              <a:t>LCMS Foundation Partnership </a:t>
            </a:r>
          </a:p>
          <a:p>
            <a:r>
              <a:rPr lang="en-US" sz="2800" dirty="0">
                <a:latin typeface="+mj-lt"/>
              </a:rPr>
              <a:t>Gift Designation &amp; Allocation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505200"/>
            <a:ext cx="8610600" cy="1271588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Purpose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050" y="1772920"/>
            <a:ext cx="2984500" cy="195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8354"/>
            <a:ext cx="6347714" cy="469301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j-lt"/>
              </a:rPr>
              <a:t>To provide encouragement and develop gifts that strengthen the mission of Trinity Lutheran Church and School in Roselle, Illinois</a:t>
            </a:r>
          </a:p>
          <a:p>
            <a:r>
              <a:rPr lang="en-US" sz="3200" dirty="0">
                <a:latin typeface="+mj-lt"/>
              </a:rPr>
              <a:t>To help accomplish its mission in our time and for generations to come</a:t>
            </a:r>
          </a:p>
        </p:txBody>
      </p:sp>
    </p:spTree>
    <p:extLst>
      <p:ext uri="{BB962C8B-B14F-4D97-AF65-F5344CB8AC3E}">
        <p14:creationId xmlns:p14="http://schemas.microsoft.com/office/powerpoint/2010/main" val="36062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73115"/>
            <a:ext cx="6347714" cy="388077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j-lt"/>
              </a:rPr>
              <a:t>To provide funds to ministries outside of Trinity that advance the mission of Trinity Lutheran Church</a:t>
            </a:r>
          </a:p>
          <a:p>
            <a:r>
              <a:rPr lang="en-US" sz="3200" dirty="0">
                <a:latin typeface="+mj-lt"/>
              </a:rPr>
              <a:t>To provide gifts in TRF Funds or create an Endowment in accordance with the TRF Gift Acceptance Policy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574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TRF Current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809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j-lt"/>
              </a:rPr>
              <a:t>Current Funds include:</a:t>
            </a:r>
          </a:p>
          <a:p>
            <a:pPr marL="1828800" lvl="1" indent="-450850">
              <a:spcBef>
                <a:spcPts val="18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General Fund </a:t>
            </a:r>
          </a:p>
          <a:p>
            <a:pPr marL="1828800" lvl="1" indent="-450850">
              <a:spcBef>
                <a:spcPts val="18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School Endowment Fund</a:t>
            </a:r>
          </a:p>
          <a:p>
            <a:pPr marL="1828800" lvl="1" indent="-450850">
              <a:spcBef>
                <a:spcPts val="18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School Tuition Fund</a:t>
            </a:r>
          </a:p>
          <a:p>
            <a:pPr marL="1828800" lvl="1" indent="-450850">
              <a:spcBef>
                <a:spcPts val="18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Church Endowment Fund</a:t>
            </a:r>
          </a:p>
          <a:p>
            <a:pPr marL="1828800" lvl="1" indent="-450850">
              <a:spcBef>
                <a:spcPts val="18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 err="1">
                <a:latin typeface="+mj-lt"/>
              </a:rPr>
              <a:t>Prange</a:t>
            </a:r>
            <a:r>
              <a:rPr lang="en-US" altLang="en-US" sz="3200" dirty="0">
                <a:latin typeface="+mj-lt"/>
              </a:rPr>
              <a:t> Mueller Fund</a:t>
            </a:r>
          </a:p>
          <a:p>
            <a:pPr marL="1828800" lvl="1" indent="-450850">
              <a:spcBef>
                <a:spcPts val="18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+mj-lt"/>
              </a:rPr>
              <a:t>T-Fund Tuition Reduction Fund</a:t>
            </a:r>
          </a:p>
        </p:txBody>
      </p:sp>
    </p:spTree>
    <p:extLst>
      <p:ext uri="{BB962C8B-B14F-4D97-AF65-F5344CB8AC3E}">
        <p14:creationId xmlns:p14="http://schemas.microsoft.com/office/powerpoint/2010/main" val="182492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62250"/>
            <a:ext cx="8610600" cy="22860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FY2019 Financial Review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050" y="1035050"/>
            <a:ext cx="2984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{29E994A6-3D0A-5345-82AE-2B7D8CBEC9FC}tf10001060</Template>
  <TotalTime>44348</TotalTime>
  <Words>1273</Words>
  <Application>Microsoft Macintosh PowerPoint</Application>
  <PresentationFormat>On-screen Show (4:3)</PresentationFormat>
  <Paragraphs>374</Paragraphs>
  <Slides>38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Trebuchet MS</vt:lpstr>
      <vt:lpstr>Wingdings</vt:lpstr>
      <vt:lpstr>Wingdings 3</vt:lpstr>
      <vt:lpstr>Facet</vt:lpstr>
      <vt:lpstr>Annual Meeting</vt:lpstr>
      <vt:lpstr>Acknowledgements </vt:lpstr>
      <vt:lpstr>2019 TRF Board Members </vt:lpstr>
      <vt:lpstr>Agenda</vt:lpstr>
      <vt:lpstr>Purpose</vt:lpstr>
      <vt:lpstr>Purpose</vt:lpstr>
      <vt:lpstr>Purpose</vt:lpstr>
      <vt:lpstr>TRF Current Funds</vt:lpstr>
      <vt:lpstr>FY2019 Financial Review</vt:lpstr>
      <vt:lpstr>FY2019 Financial Review</vt:lpstr>
      <vt:lpstr>FY2019 Financial Review</vt:lpstr>
      <vt:lpstr>FY2019 Financial Review</vt:lpstr>
      <vt:lpstr>Marketing Review</vt:lpstr>
      <vt:lpstr>2019 TRF Themes </vt:lpstr>
      <vt:lpstr>Summary</vt:lpstr>
      <vt:lpstr>Goals</vt:lpstr>
      <vt:lpstr>Key Audiences</vt:lpstr>
      <vt:lpstr>2019 Strategies</vt:lpstr>
      <vt:lpstr>TRF Gift Planning Counselor </vt:lpstr>
      <vt:lpstr>2019 Awareness Calendar</vt:lpstr>
      <vt:lpstr>2020 Awareness Calendar Preliminary</vt:lpstr>
      <vt:lpstr>Activity &amp; Support   </vt:lpstr>
      <vt:lpstr>FY2019 Foundation Activity</vt:lpstr>
      <vt:lpstr>2019 Foundation Support</vt:lpstr>
      <vt:lpstr>Summary of TRF/LCMS Foundation Activity </vt:lpstr>
      <vt:lpstr>Total Gifts Acknowledged by TRF/LCMS Foundation 2008-2019</vt:lpstr>
      <vt:lpstr>FY2020 Foundation Activity</vt:lpstr>
      <vt:lpstr>2020 T Fund Creation</vt:lpstr>
      <vt:lpstr>LCMS Foundation Partnership</vt:lpstr>
      <vt:lpstr>Ray Pagels – LCMS Foundation</vt:lpstr>
      <vt:lpstr>Ray Pagels – LCMS Foundation</vt:lpstr>
      <vt:lpstr>Gift Designation and Allocation</vt:lpstr>
      <vt:lpstr>PowerPoint Presentation</vt:lpstr>
      <vt:lpstr>PowerPoint Presentation</vt:lpstr>
      <vt:lpstr>The Eternity Circle</vt:lpstr>
      <vt:lpstr>Eternity Circle Awards</vt:lpstr>
      <vt:lpstr>Thank You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Trinity Roselle Foundation Annual Meeting</dc:title>
  <dc:creator>John Berka</dc:creator>
  <cp:lastModifiedBy>Andy Trosper</cp:lastModifiedBy>
  <cp:revision>231</cp:revision>
  <cp:lastPrinted>2018-11-01T15:54:15Z</cp:lastPrinted>
  <dcterms:created xsi:type="dcterms:W3CDTF">2018-10-15T23:37:24Z</dcterms:created>
  <dcterms:modified xsi:type="dcterms:W3CDTF">2019-11-10T17:14:24Z</dcterms:modified>
</cp:coreProperties>
</file>